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74" r:id="rId3"/>
    <p:sldMasterId id="2147483676" r:id="rId4"/>
  </p:sldMasterIdLst>
  <p:notesMasterIdLst>
    <p:notesMasterId r:id="rId21"/>
  </p:notesMasterIdLst>
  <p:sldIdLst>
    <p:sldId id="256" r:id="rId5"/>
    <p:sldId id="368" r:id="rId6"/>
    <p:sldId id="370" r:id="rId7"/>
    <p:sldId id="372" r:id="rId8"/>
    <p:sldId id="371" r:id="rId9"/>
    <p:sldId id="373" r:id="rId10"/>
    <p:sldId id="364" r:id="rId11"/>
    <p:sldId id="374" r:id="rId12"/>
    <p:sldId id="369" r:id="rId13"/>
    <p:sldId id="345" r:id="rId14"/>
    <p:sldId id="347" r:id="rId15"/>
    <p:sldId id="363" r:id="rId16"/>
    <p:sldId id="365" r:id="rId17"/>
    <p:sldId id="366" r:id="rId18"/>
    <p:sldId id="362" r:id="rId19"/>
    <p:sldId id="367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DA938-AA12-4215-84A6-A98F73E0EDB4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57964-FB5D-4C54-807A-DFCAD4E630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5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Guess which </a:t>
            </a:r>
            <a:r>
              <a:rPr lang="en-US" dirty="0" err="1"/>
              <a:t>dll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7964-FB5D-4C54-807A-DFCAD4E6304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69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</a:t>
            </a:r>
            <a:r>
              <a:rPr lang="en-US" dirty="0" err="1"/>
              <a:t>dll’s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57964-FB5D-4C54-807A-DFCAD4E6304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8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6" name="Google Shape;101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9" name="Google Shape;106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031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2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92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92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48F1C4A-A4DD-4899-8E01-38994CF49BF4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19" name="Google Shape;19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0" name="Google Shape;20;p92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6FD54588-46BC-43BE-9C0E-DC5497AC63E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Google Shape;21;p92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92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614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0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0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0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1" name="Google Shape;101;p100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Google Shape;102;p100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A2DD348-5287-48AD-86C4-F111AD4848EC}" type="datetime1">
              <a:rPr lang="en-US" smtClean="0"/>
              <a:t>3/9/2021</a:t>
            </a:fld>
            <a:endParaRPr dirty="0"/>
          </a:p>
        </p:txBody>
      </p:sp>
      <p:sp>
        <p:nvSpPr>
          <p:cNvPr id="103" name="Google Shape;103;p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04" name="Google Shape;104;p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11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0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5F2B656-0888-4CE2-81C0-F370B7F74978}" type="datetime1">
              <a:rPr lang="en-US" smtClean="0"/>
              <a:t>3/9/2021</a:t>
            </a:fld>
            <a:endParaRPr dirty="0"/>
          </a:p>
        </p:txBody>
      </p:sp>
      <p:sp>
        <p:nvSpPr>
          <p:cNvPr id="109" name="Google Shape;109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10" name="Google Shape;110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7534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0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4" name="Google Shape;114;p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4A779B7-F4EF-4D04-8BE9-40EB7D7C309D}" type="datetime1">
              <a:rPr lang="en-US" smtClean="0"/>
              <a:t>3/9/2021</a:t>
            </a:fld>
            <a:endParaRPr dirty="0"/>
          </a:p>
        </p:txBody>
      </p:sp>
      <p:sp>
        <p:nvSpPr>
          <p:cNvPr id="115" name="Google Shape;115;p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16" name="Google Shape;116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715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4;p1">
            <a:extLst>
              <a:ext uri="{FF2B5EF4-FFF2-40B4-BE49-F238E27FC236}">
                <a16:creationId xmlns:a16="http://schemas.microsoft.com/office/drawing/2014/main" id="{16EB49CC-7440-4171-8BFB-612CB8BAA58B}"/>
              </a:ext>
            </a:extLst>
          </p:cNvPr>
          <p:cNvSpPr/>
          <p:nvPr/>
        </p:nvSpPr>
        <p:spPr>
          <a:xfrm rot="16200000">
            <a:off x="3799868" y="-1534136"/>
            <a:ext cx="459227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126;p1">
            <a:extLst>
              <a:ext uri="{FF2B5EF4-FFF2-40B4-BE49-F238E27FC236}">
                <a16:creationId xmlns:a16="http://schemas.microsoft.com/office/drawing/2014/main" id="{31FAF9B3-2FD7-4F75-A48E-F76E881F6360}"/>
              </a:ext>
            </a:extLst>
          </p:cNvPr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25;p1">
            <a:extLst>
              <a:ext uri="{FF2B5EF4-FFF2-40B4-BE49-F238E27FC236}">
                <a16:creationId xmlns:a16="http://schemas.microsoft.com/office/drawing/2014/main" id="{1C1A8729-4657-4A53-B7C6-F7023B8840A3}"/>
              </a:ext>
            </a:extLst>
          </p:cNvPr>
          <p:cNvSpPr txBox="1">
            <a:spLocks noGrp="1"/>
          </p:cNvSpPr>
          <p:nvPr>
            <p:ph type="ctrTitle" idx="4294967295" hasCustomPrompt="1"/>
          </p:nvPr>
        </p:nvSpPr>
        <p:spPr>
          <a:xfrm>
            <a:off x="404553" y="3091928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>
              <a:defRPr/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venir"/>
              <a:buNone/>
            </a:pPr>
            <a:r>
              <a:rPr lang="en-US" dirty="0"/>
              <a:t>Click to add title</a:t>
            </a:r>
            <a:endParaRPr dirty="0"/>
          </a:p>
        </p:txBody>
      </p:sp>
      <p:sp>
        <p:nvSpPr>
          <p:cNvPr id="12" name="Google Shape;127;p1">
            <a:extLst>
              <a:ext uri="{FF2B5EF4-FFF2-40B4-BE49-F238E27FC236}">
                <a16:creationId xmlns:a16="http://schemas.microsoft.com/office/drawing/2014/main" id="{6E4C75BB-8300-4769-95E8-EF5A9E0D099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04553" y="5624945"/>
            <a:ext cx="9078562" cy="59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110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5256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4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9C7BB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4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94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D96A91A-7995-4790-9761-F7B8686B1187}" type="datetime1">
              <a:rPr lang="en-US" smtClean="0"/>
              <a:t>3/9/2021</a:t>
            </a:fld>
            <a:endParaRPr dirty="0"/>
          </a:p>
        </p:txBody>
      </p:sp>
      <p:sp>
        <p:nvSpPr>
          <p:cNvPr id="43" name="Google Shape;43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44" name="Google Shape;44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716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9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9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93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6679DED-3B46-4325-9CCD-2BECB403B145}" type="datetime1">
              <a:rPr lang="en-US" smtClean="0"/>
              <a:t>3/9/2021</a:t>
            </a:fld>
            <a:endParaRPr dirty="0"/>
          </a:p>
        </p:txBody>
      </p:sp>
      <p:sp>
        <p:nvSpPr>
          <p:cNvPr id="36" name="Google Shape;36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37" name="Google Shape;37;p9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901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1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1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91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42FD659-3FC1-4542-B234-C6815F2B064B}" type="datetime1">
              <a:rPr lang="en-US" smtClean="0"/>
              <a:t>3/9/2021</a:t>
            </a:fld>
            <a:endParaRPr dirty="0"/>
          </a:p>
        </p:txBody>
      </p:sp>
      <p:sp>
        <p:nvSpPr>
          <p:cNvPr id="49" name="Google Shape;49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50" name="Google Shape;50;p91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51" name="Google Shape;51;p91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1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1373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5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5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5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95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AF5EE52-B6F6-4D4C-9D8F-01AF0B628D73}" type="datetime1">
              <a:rPr lang="en-US" smtClean="0"/>
              <a:t>3/9/2021</a:t>
            </a:fld>
            <a:endParaRPr dirty="0"/>
          </a:p>
        </p:txBody>
      </p:sp>
      <p:sp>
        <p:nvSpPr>
          <p:cNvPr id="59" name="Google Shape;59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60" name="Google Shape;60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591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6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6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6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96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Google Shape;67;p96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96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01AD534-2D7F-4839-87BF-1DAD708E3101}" type="datetime1">
              <a:rPr lang="en-US" smtClean="0"/>
              <a:t>3/9/2021</a:t>
            </a:fld>
            <a:endParaRPr dirty="0"/>
          </a:p>
        </p:txBody>
      </p:sp>
      <p:sp>
        <p:nvSpPr>
          <p:cNvPr id="69" name="Google Shape;69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70" name="Google Shape;70;p96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798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97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9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97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97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Google Shape;79;p97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97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6C9A529-7737-4CE7-BB43-80FCBEE67D08}" type="datetime1">
              <a:rPr lang="en-US" smtClean="0"/>
              <a:t>3/9/2021</a:t>
            </a:fld>
            <a:endParaRPr dirty="0"/>
          </a:p>
        </p:txBody>
      </p:sp>
      <p:sp>
        <p:nvSpPr>
          <p:cNvPr id="81" name="Google Shape;81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82" name="Google Shape;82;p97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4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4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9C7BB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4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94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D96A91A-7995-4790-9761-F7B8686B1187}" type="datetime1">
              <a:rPr lang="en-US" smtClean="0"/>
              <a:t>3/9/2021</a:t>
            </a:fld>
            <a:endParaRPr dirty="0"/>
          </a:p>
        </p:txBody>
      </p:sp>
      <p:sp>
        <p:nvSpPr>
          <p:cNvPr id="43" name="Google Shape;43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44" name="Google Shape;44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908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B0479C3-E35E-4229-869B-111C70CF8A16}" type="datetime1">
              <a:rPr lang="en-US" smtClean="0"/>
              <a:t>3/9/2021</a:t>
            </a:fld>
            <a:endParaRPr dirty="0"/>
          </a:p>
        </p:txBody>
      </p:sp>
      <p:sp>
        <p:nvSpPr>
          <p:cNvPr id="85" name="Google Shape;85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86" name="Google Shape;86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310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9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99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9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99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Google Shape;92;p99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99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3E9E8EF-E37F-4866-90F0-7E9843A49924}" type="datetime1">
              <a:rPr lang="en-US" smtClean="0"/>
              <a:t>3/9/2021</a:t>
            </a:fld>
            <a:endParaRPr dirty="0"/>
          </a:p>
        </p:txBody>
      </p:sp>
      <p:sp>
        <p:nvSpPr>
          <p:cNvPr id="94" name="Google Shape;94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95" name="Google Shape;95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6389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0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0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00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1" name="Google Shape;101;p100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Google Shape;102;p100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A2DD348-5287-48AD-86C4-F111AD4848EC}" type="datetime1">
              <a:rPr lang="en-US" smtClean="0"/>
              <a:t>3/9/2021</a:t>
            </a:fld>
            <a:endParaRPr dirty="0"/>
          </a:p>
        </p:txBody>
      </p:sp>
      <p:sp>
        <p:nvSpPr>
          <p:cNvPr id="103" name="Google Shape;103;p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04" name="Google Shape;104;p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35247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10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5F2B656-0888-4CE2-81C0-F370B7F74978}" type="datetime1">
              <a:rPr lang="en-US" smtClean="0"/>
              <a:t>3/9/2021</a:t>
            </a:fld>
            <a:endParaRPr dirty="0"/>
          </a:p>
        </p:txBody>
      </p:sp>
      <p:sp>
        <p:nvSpPr>
          <p:cNvPr id="109" name="Google Shape;109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10" name="Google Shape;110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4707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0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4" name="Google Shape;114;p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4A779B7-F4EF-4D04-8BE9-40EB7D7C309D}" type="datetime1">
              <a:rPr lang="en-US" smtClean="0"/>
              <a:t>3/9/2021</a:t>
            </a:fld>
            <a:endParaRPr dirty="0"/>
          </a:p>
        </p:txBody>
      </p:sp>
      <p:sp>
        <p:nvSpPr>
          <p:cNvPr id="115" name="Google Shape;115;p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16" name="Google Shape;116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26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9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9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93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6679DED-3B46-4325-9CCD-2BECB403B145}" type="datetime1">
              <a:rPr lang="en-US" smtClean="0"/>
              <a:t>3/9/2021</a:t>
            </a:fld>
            <a:endParaRPr dirty="0"/>
          </a:p>
        </p:txBody>
      </p:sp>
      <p:sp>
        <p:nvSpPr>
          <p:cNvPr id="36" name="Google Shape;36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37" name="Google Shape;37;p9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223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1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1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" name="Google Shape;48;p91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42FD659-3FC1-4542-B234-C6815F2B064B}" type="datetime1">
              <a:rPr lang="en-US" smtClean="0"/>
              <a:t>3/9/2021</a:t>
            </a:fld>
            <a:endParaRPr dirty="0"/>
          </a:p>
        </p:txBody>
      </p:sp>
      <p:sp>
        <p:nvSpPr>
          <p:cNvPr id="49" name="Google Shape;49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50" name="Google Shape;50;p91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51" name="Google Shape;51;p91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1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25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5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5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5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95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AF5EE52-B6F6-4D4C-9D8F-01AF0B628D73}" type="datetime1">
              <a:rPr lang="en-US" smtClean="0"/>
              <a:t>3/9/2021</a:t>
            </a:fld>
            <a:endParaRPr dirty="0"/>
          </a:p>
        </p:txBody>
      </p:sp>
      <p:sp>
        <p:nvSpPr>
          <p:cNvPr id="59" name="Google Shape;59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60" name="Google Shape;60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9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6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6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6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96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Google Shape;67;p96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96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01AD534-2D7F-4839-87BF-1DAD708E3101}" type="datetime1">
              <a:rPr lang="en-US" smtClean="0"/>
              <a:t>3/9/2021</a:t>
            </a:fld>
            <a:endParaRPr dirty="0"/>
          </a:p>
        </p:txBody>
      </p:sp>
      <p:sp>
        <p:nvSpPr>
          <p:cNvPr id="69" name="Google Shape;69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70" name="Google Shape;70;p96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186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97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9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Google Shape;77;p97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97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Google Shape;79;p97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97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6C9A529-7737-4CE7-BB43-80FCBEE67D08}" type="datetime1">
              <a:rPr lang="en-US" smtClean="0"/>
              <a:t>3/9/2021</a:t>
            </a:fld>
            <a:endParaRPr dirty="0"/>
          </a:p>
        </p:txBody>
      </p:sp>
      <p:sp>
        <p:nvSpPr>
          <p:cNvPr id="81" name="Google Shape;81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82" name="Google Shape;82;p97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951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B0479C3-E35E-4229-869B-111C70CF8A16}" type="datetime1">
              <a:rPr lang="en-US" smtClean="0"/>
              <a:t>3/9/2021</a:t>
            </a:fld>
            <a:endParaRPr dirty="0"/>
          </a:p>
        </p:txBody>
      </p:sp>
      <p:sp>
        <p:nvSpPr>
          <p:cNvPr id="85" name="Google Shape;85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86" name="Google Shape;86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466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9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99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9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99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Google Shape;92;p99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Google Shape;93;p99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3E9E8EF-E37F-4866-90F0-7E9843A49924}" type="datetime1">
              <a:rPr lang="en-US" smtClean="0"/>
              <a:t>3/9/2021</a:t>
            </a:fld>
            <a:endParaRPr dirty="0"/>
          </a:p>
        </p:txBody>
      </p:sp>
      <p:sp>
        <p:nvSpPr>
          <p:cNvPr id="94" name="Google Shape;94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95" name="Google Shape;95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9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A48F1C4A-A4DD-4899-8E01-38994CF49BF4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13" name="Google Shape;13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 lang="en-US" dirty="0"/>
          </a:p>
        </p:txBody>
      </p:sp>
      <p:sp>
        <p:nvSpPr>
          <p:cNvPr id="14" name="Google Shape;14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6FD54588-46BC-43BE-9C0E-DC5497AC6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657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6" name="Google Shape;26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7205FED4-FD42-4E6E-806C-A7AB4B302361}" type="datetime1">
              <a:rPr lang="en-US" smtClean="0"/>
              <a:t>3/9/2021</a:t>
            </a:fld>
            <a:endParaRPr dirty="0"/>
          </a:p>
        </p:txBody>
      </p:sp>
      <p:sp>
        <p:nvSpPr>
          <p:cNvPr id="27" name="Google Shape;27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28" name="Google Shape;28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21701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A48F1C4A-A4DD-4899-8E01-38994CF49BF4}" type="datetimeFigureOut">
              <a:rPr lang="en-US" smtClean="0"/>
              <a:t>3/9/2021</a:t>
            </a:fld>
            <a:endParaRPr lang="en-US" dirty="0"/>
          </a:p>
        </p:txBody>
      </p:sp>
      <p:sp>
        <p:nvSpPr>
          <p:cNvPr id="13" name="Google Shape;13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 lang="en-US" dirty="0"/>
          </a:p>
        </p:txBody>
      </p:sp>
      <p:sp>
        <p:nvSpPr>
          <p:cNvPr id="14" name="Google Shape;14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6FD54588-46BC-43BE-9C0E-DC5497AC63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32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6" name="Google Shape;26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7205FED4-FD42-4E6E-806C-A7AB4B302361}" type="datetime1">
              <a:rPr lang="en-US" smtClean="0"/>
              <a:t>3/9/2021</a:t>
            </a:fld>
            <a:endParaRPr dirty="0"/>
          </a:p>
        </p:txBody>
      </p:sp>
      <p:sp>
        <p:nvSpPr>
          <p:cNvPr id="27" name="Google Shape;27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28" name="Google Shape;28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011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munityinc.com/products/debugger/" TargetMode="External"/><Relationship Id="rId2" Type="http://schemas.openxmlformats.org/officeDocument/2006/relationships/hyperlink" Target="http://www.ollydbg.de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x64dbg.com/#start" TargetMode="External"/><Relationship Id="rId4" Type="http://schemas.openxmlformats.org/officeDocument/2006/relationships/hyperlink" Target="https://docs.microsoft.com/en-us/windows-hardware/drivers/debugger/debugger-download-tool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/win32/apiindex/windows-api-list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factory, city&#10;&#10;Description automatically generated">
            <a:extLst>
              <a:ext uri="{FF2B5EF4-FFF2-40B4-BE49-F238E27FC236}">
                <a16:creationId xmlns:a16="http://schemas.microsoft.com/office/drawing/2014/main" id="{2D7E5231-CCF8-4FE4-B2DE-AF978DC1F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38" b="10839"/>
          <a:stretch/>
        </p:blipFill>
        <p:spPr>
          <a:xfrm>
            <a:off x="0" y="-63501"/>
            <a:ext cx="12192003" cy="6858000"/>
          </a:xfrm>
          <a:prstGeom prst="rect">
            <a:avLst/>
          </a:prstGeom>
        </p:spPr>
      </p:pic>
      <p:sp>
        <p:nvSpPr>
          <p:cNvPr id="9" name="Google Shape;124;p1">
            <a:extLst>
              <a:ext uri="{FF2B5EF4-FFF2-40B4-BE49-F238E27FC236}">
                <a16:creationId xmlns:a16="http://schemas.microsoft.com/office/drawing/2014/main" id="{60D269CA-2A43-4250-8DFC-2B6AD443A069}"/>
              </a:ext>
            </a:extLst>
          </p:cNvPr>
          <p:cNvSpPr/>
          <p:nvPr/>
        </p:nvSpPr>
        <p:spPr>
          <a:xfrm rot="16200000">
            <a:off x="3799868" y="-1534136"/>
            <a:ext cx="459227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35DA3-AB4C-4091-B7C0-91855A6E7B3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51034" y="4010285"/>
            <a:ext cx="10515600" cy="1325563"/>
          </a:xfrm>
        </p:spPr>
        <p:txBody>
          <a:bodyPr/>
          <a:lstStyle/>
          <a:p>
            <a:r>
              <a:rPr lang="en-US" dirty="0"/>
              <a:t>Introduction to Windows API and Dynamic Analysis</a:t>
            </a:r>
          </a:p>
        </p:txBody>
      </p:sp>
      <p:sp>
        <p:nvSpPr>
          <p:cNvPr id="6" name="Google Shape;126;p1">
            <a:extLst>
              <a:ext uri="{FF2B5EF4-FFF2-40B4-BE49-F238E27FC236}">
                <a16:creationId xmlns:a16="http://schemas.microsoft.com/office/drawing/2014/main" id="{ED933466-E4B7-4ECA-AFC3-7FA7F886B826}"/>
              </a:ext>
            </a:extLst>
          </p:cNvPr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631FB-119C-4A9C-8CCD-17E10067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4" y="5610064"/>
            <a:ext cx="9083827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19" name="Google Shape;1019;p76"/>
          <p:cNvSpPr txBox="1"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Process</a:t>
            </a:r>
            <a:endParaRPr dirty="0"/>
          </a:p>
        </p:txBody>
      </p:sp>
      <p:sp>
        <p:nvSpPr>
          <p:cNvPr id="1020" name="Google Shape;1020;p76"/>
          <p:cNvSpPr/>
          <p:nvPr/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76"/>
          <p:cNvSpPr/>
          <p:nvPr/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2" name="Google Shape;1022;p76"/>
          <p:cNvGrpSpPr/>
          <p:nvPr/>
        </p:nvGrpSpPr>
        <p:grpSpPr>
          <a:xfrm>
            <a:off x="838200" y="1650224"/>
            <a:ext cx="10506456" cy="4583040"/>
            <a:chOff x="0" y="2"/>
            <a:chExt cx="10506456" cy="4583040"/>
          </a:xfrm>
        </p:grpSpPr>
        <p:sp>
          <p:nvSpPr>
            <p:cNvPr id="1023" name="Google Shape;1023;p76"/>
            <p:cNvSpPr/>
            <p:nvPr/>
          </p:nvSpPr>
          <p:spPr>
            <a:xfrm>
              <a:off x="0" y="2"/>
              <a:ext cx="10506456" cy="964450"/>
            </a:xfrm>
            <a:prstGeom prst="roundRect">
              <a:avLst>
                <a:gd name="adj" fmla="val 10000"/>
              </a:avLst>
            </a:prstGeom>
            <a:solidFill>
              <a:srgbClr val="3D9E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024;p76"/>
            <p:cNvSpPr/>
            <p:nvPr/>
          </p:nvSpPr>
          <p:spPr>
            <a:xfrm>
              <a:off x="291746" y="218904"/>
              <a:ext cx="530447" cy="5304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76"/>
            <p:cNvSpPr/>
            <p:nvPr/>
          </p:nvSpPr>
          <p:spPr>
            <a:xfrm>
              <a:off x="1113940" y="1902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76"/>
            <p:cNvSpPr txBox="1"/>
            <p:nvPr/>
          </p:nvSpPr>
          <p:spPr>
            <a:xfrm>
              <a:off x="1113940" y="1902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Basic Static Analysis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27" name="Google Shape;1027;p76"/>
            <p:cNvSpPr/>
            <p:nvPr/>
          </p:nvSpPr>
          <p:spPr>
            <a:xfrm>
              <a:off x="5841845" y="1902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76"/>
            <p:cNvSpPr txBox="1"/>
            <p:nvPr/>
          </p:nvSpPr>
          <p:spPr>
            <a:xfrm>
              <a:off x="5841845" y="1902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Metadata Analysis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29" name="Google Shape;1029;p76"/>
            <p:cNvSpPr/>
            <p:nvPr/>
          </p:nvSpPr>
          <p:spPr>
            <a:xfrm>
              <a:off x="0" y="1207466"/>
              <a:ext cx="10506456" cy="964450"/>
            </a:xfrm>
            <a:prstGeom prst="roundRect">
              <a:avLst>
                <a:gd name="adj" fmla="val 10000"/>
              </a:avLst>
            </a:prstGeom>
            <a:solidFill>
              <a:srgbClr val="5F45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76"/>
            <p:cNvSpPr/>
            <p:nvPr/>
          </p:nvSpPr>
          <p:spPr>
            <a:xfrm>
              <a:off x="291746" y="1424467"/>
              <a:ext cx="530447" cy="53044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76"/>
            <p:cNvSpPr/>
            <p:nvPr/>
          </p:nvSpPr>
          <p:spPr>
            <a:xfrm>
              <a:off x="1113940" y="1207466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76"/>
            <p:cNvSpPr txBox="1"/>
            <p:nvPr/>
          </p:nvSpPr>
          <p:spPr>
            <a:xfrm>
              <a:off x="1113940" y="1207466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Basic Dynamic Analysis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33" name="Google Shape;1033;p76"/>
            <p:cNvSpPr/>
            <p:nvPr/>
          </p:nvSpPr>
          <p:spPr>
            <a:xfrm>
              <a:off x="5841845" y="1207466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76"/>
            <p:cNvSpPr txBox="1"/>
            <p:nvPr/>
          </p:nvSpPr>
          <p:spPr>
            <a:xfrm>
              <a:off x="5841845" y="1207466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Black box execution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35" name="Google Shape;1035;p76"/>
            <p:cNvSpPr/>
            <p:nvPr/>
          </p:nvSpPr>
          <p:spPr>
            <a:xfrm>
              <a:off x="0" y="2413029"/>
              <a:ext cx="10506456" cy="964450"/>
            </a:xfrm>
            <a:prstGeom prst="roundRect">
              <a:avLst>
                <a:gd name="adj" fmla="val 10000"/>
              </a:avLst>
            </a:prstGeom>
            <a:solidFill>
              <a:srgbClr val="BF2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036;p76"/>
            <p:cNvSpPr/>
            <p:nvPr/>
          </p:nvSpPr>
          <p:spPr>
            <a:xfrm>
              <a:off x="291746" y="2630030"/>
              <a:ext cx="530447" cy="53044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76"/>
            <p:cNvSpPr/>
            <p:nvPr/>
          </p:nvSpPr>
          <p:spPr>
            <a:xfrm>
              <a:off x="1113940" y="2413029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038;p76"/>
            <p:cNvSpPr txBox="1"/>
            <p:nvPr/>
          </p:nvSpPr>
          <p:spPr>
            <a:xfrm>
              <a:off x="1113940" y="2413029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Advanced Static Analysis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39" name="Google Shape;1039;p76"/>
            <p:cNvSpPr/>
            <p:nvPr/>
          </p:nvSpPr>
          <p:spPr>
            <a:xfrm>
              <a:off x="5841845" y="2413029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040;p76"/>
            <p:cNvSpPr txBox="1"/>
            <p:nvPr/>
          </p:nvSpPr>
          <p:spPr>
            <a:xfrm>
              <a:off x="5841845" y="2413029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Disassembly and code review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41" name="Google Shape;1041;p76"/>
            <p:cNvSpPr/>
            <p:nvPr/>
          </p:nvSpPr>
          <p:spPr>
            <a:xfrm>
              <a:off x="0" y="3618592"/>
              <a:ext cx="10506456" cy="964450"/>
            </a:xfrm>
            <a:prstGeom prst="roundRect">
              <a:avLst>
                <a:gd name="adj" fmla="val 10000"/>
              </a:avLst>
            </a:prstGeom>
            <a:solidFill>
              <a:srgbClr val="D13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76"/>
            <p:cNvSpPr/>
            <p:nvPr/>
          </p:nvSpPr>
          <p:spPr>
            <a:xfrm>
              <a:off x="291746" y="3835593"/>
              <a:ext cx="530447" cy="53044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76"/>
            <p:cNvSpPr/>
            <p:nvPr/>
          </p:nvSpPr>
          <p:spPr>
            <a:xfrm>
              <a:off x="1113940" y="3618592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76"/>
            <p:cNvSpPr txBox="1"/>
            <p:nvPr/>
          </p:nvSpPr>
          <p:spPr>
            <a:xfrm>
              <a:off x="1113940" y="3618592"/>
              <a:ext cx="4727905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Advanced Dynamic Analysis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1045" name="Google Shape;1045;p76"/>
            <p:cNvSpPr/>
            <p:nvPr/>
          </p:nvSpPr>
          <p:spPr>
            <a:xfrm>
              <a:off x="5841845" y="3618592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76"/>
            <p:cNvSpPr txBox="1"/>
            <p:nvPr/>
          </p:nvSpPr>
          <p:spPr>
            <a:xfrm>
              <a:off x="5841845" y="3618592"/>
              <a:ext cx="4664610" cy="964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050" tIns="102050" rIns="102050" bIns="102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rPr lang="en-US" sz="1800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Debugging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A2B94-23C7-4A41-8EDF-B1B01A1273D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1BD7735-4B4E-4A92-9739-25C35506A6DF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587E6-246F-4588-8540-7445F54B73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F1924-76F2-4460-902B-DBB7A763A9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79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Basic Dynamic Analysis Tools</a:t>
            </a:r>
            <a:endParaRPr dirty="0"/>
          </a:p>
        </p:txBody>
      </p:sp>
      <p:sp>
        <p:nvSpPr>
          <p:cNvPr id="1072" name="Google Shape;1072;p79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 dirty="0">
                <a:solidFill>
                  <a:schemeClr val="accent4"/>
                </a:solidFill>
              </a:rPr>
              <a:t>Process Monitor (ProcMon)</a:t>
            </a:r>
            <a:endParaRPr dirty="0">
              <a:solidFill>
                <a:schemeClr val="accent4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 dirty="0"/>
              <a:t>Records what processes interact with while running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 dirty="0">
                <a:solidFill>
                  <a:schemeClr val="accent4"/>
                </a:solidFill>
              </a:rPr>
              <a:t>Process Explorer</a:t>
            </a:r>
            <a:endParaRPr dirty="0">
              <a:solidFill>
                <a:schemeClr val="accent4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 dirty="0">
                <a:solidFill>
                  <a:schemeClr val="accent4"/>
                </a:solidFill>
              </a:rPr>
              <a:t>Regshot</a:t>
            </a:r>
            <a:endParaRPr sz="2380" dirty="0">
              <a:solidFill>
                <a:schemeClr val="accent4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 dirty="0"/>
              <a:t>Backs up Windows Registry, can compare two backups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 dirty="0">
                <a:solidFill>
                  <a:schemeClr val="accent4"/>
                </a:solidFill>
              </a:rPr>
              <a:t>FakeNet</a:t>
            </a:r>
            <a:endParaRPr sz="2380" dirty="0">
              <a:solidFill>
                <a:schemeClr val="accent4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 dirty="0"/>
              <a:t>Emulates different network protocols to trick binaries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 dirty="0">
                <a:solidFill>
                  <a:schemeClr val="accent4"/>
                </a:solidFill>
              </a:rPr>
              <a:t>Wireshark</a:t>
            </a:r>
            <a:endParaRPr dirty="0">
              <a:solidFill>
                <a:schemeClr val="accent4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 dirty="0"/>
              <a:t>Packet capture analysis framework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C179A-6D7A-431D-9419-A3C3BD302A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14C815-ACF6-4A6B-9912-58B732867B40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2B3AA-0129-4BB8-9964-C8BA54A1C8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E360E-739E-49A4-8B79-A90A3F075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867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C853-7F9E-402E-9A23-28867F16C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D1A16-17CA-4332-BBB7-C36E8EECD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Debugger</a:t>
            </a:r>
            <a:r>
              <a:rPr lang="en-US" dirty="0"/>
              <a:t>: software use to examine the execution of another program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Source-level</a:t>
            </a:r>
            <a:r>
              <a:rPr lang="en-US" dirty="0"/>
              <a:t>: allows you to step through each line of </a:t>
            </a:r>
            <a:r>
              <a:rPr lang="en-US" dirty="0">
                <a:solidFill>
                  <a:schemeClr val="accent4"/>
                </a:solidFill>
              </a:rPr>
              <a:t>source</a:t>
            </a:r>
            <a:r>
              <a:rPr lang="en-US" dirty="0"/>
              <a:t> code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Assembly-level</a:t>
            </a:r>
            <a:r>
              <a:rPr lang="en-US" dirty="0"/>
              <a:t>: operates on the </a:t>
            </a:r>
            <a:r>
              <a:rPr lang="en-US" dirty="0">
                <a:solidFill>
                  <a:schemeClr val="accent4"/>
                </a:solidFill>
              </a:rPr>
              <a:t>assembly</a:t>
            </a:r>
            <a:r>
              <a:rPr lang="en-US" dirty="0"/>
              <a:t>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93A87-6DD5-4C68-8905-DF16E4C40F6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AFEE-6714-4D95-865B-1A274478A6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790F1-9394-464F-A075-7EE0DC4DF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91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0485F-320A-431D-83B0-6E8152C1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Kernel-mode vs User-mode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79306-D264-4A4A-BC31-5829461D4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User-mode debugging</a:t>
            </a:r>
            <a:r>
              <a:rPr lang="en-US" dirty="0"/>
              <a:t>: debugging user-mode application</a:t>
            </a:r>
          </a:p>
          <a:p>
            <a:r>
              <a:rPr lang="en-US" dirty="0">
                <a:solidFill>
                  <a:schemeClr val="accent1"/>
                </a:solidFill>
              </a:rPr>
              <a:t>Kernel-mode debugging</a:t>
            </a:r>
            <a:r>
              <a:rPr lang="en-US" dirty="0"/>
              <a:t>: debugging kernel-mode applications</a:t>
            </a:r>
          </a:p>
          <a:p>
            <a:pPr lvl="1"/>
            <a:r>
              <a:rPr lang="en-US" dirty="0"/>
              <a:t>Requires </a:t>
            </a:r>
            <a:r>
              <a:rPr lang="en-US" dirty="0">
                <a:solidFill>
                  <a:schemeClr val="accent4"/>
                </a:solidFill>
              </a:rPr>
              <a:t>two</a:t>
            </a:r>
            <a:r>
              <a:rPr lang="en-US" dirty="0"/>
              <a:t> computers. If the kernel is halted at a breakpoint no application can be running on the system</a:t>
            </a:r>
          </a:p>
          <a:p>
            <a:pPr lvl="1"/>
            <a:r>
              <a:rPr lang="en-US" dirty="0"/>
              <a:t>WinDbg supports kernel debugging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85FE8-11D2-41E4-BDDD-2F3696545DC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33213-259A-41C7-89A6-9803D4073E2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02D77-339D-48C2-B8B6-DE3654FEC4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58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B5A4-DAEC-4CAE-A42A-AB0155BA8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32763-4B52-4218-9DAE-8232E7098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Breakpoints</a:t>
            </a:r>
            <a:r>
              <a:rPr lang="en-US" dirty="0"/>
              <a:t>: used to </a:t>
            </a:r>
            <a:r>
              <a:rPr lang="en-US" dirty="0">
                <a:solidFill>
                  <a:schemeClr val="accent4"/>
                </a:solidFill>
              </a:rPr>
              <a:t>halt</a:t>
            </a:r>
            <a:r>
              <a:rPr lang="en-US" dirty="0"/>
              <a:t> program execution to examine a </a:t>
            </a:r>
            <a:r>
              <a:rPr lang="en-US" dirty="0">
                <a:solidFill>
                  <a:schemeClr val="accent4"/>
                </a:solidFill>
              </a:rPr>
              <a:t>program’s state</a:t>
            </a:r>
          </a:p>
          <a:p>
            <a:r>
              <a:rPr lang="en-US" dirty="0"/>
              <a:t>Three types: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Software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what you will use by </a:t>
            </a:r>
            <a:r>
              <a:rPr lang="en-US" dirty="0">
                <a:solidFill>
                  <a:schemeClr val="accent4"/>
                </a:solidFill>
              </a:rPr>
              <a:t>default</a:t>
            </a:r>
            <a:r>
              <a:rPr lang="en-US" dirty="0"/>
              <a:t> when setting a breakpoint in a debugger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Overwrites</a:t>
            </a:r>
            <a:r>
              <a:rPr lang="en-US" dirty="0"/>
              <a:t> the first byte of an instruction with </a:t>
            </a:r>
            <a:r>
              <a:rPr lang="en-US" dirty="0">
                <a:solidFill>
                  <a:schemeClr val="accent4"/>
                </a:solidFill>
              </a:rPr>
              <a:t>0xCC</a:t>
            </a:r>
            <a:r>
              <a:rPr lang="en-US" dirty="0"/>
              <a:t> (INT 3) which is a breakpoint interrupt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Hardware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Uses dedicated </a:t>
            </a:r>
            <a:r>
              <a:rPr lang="en-US" dirty="0">
                <a:solidFill>
                  <a:schemeClr val="accent4"/>
                </a:solidFill>
              </a:rPr>
              <a:t>hardware registers</a:t>
            </a:r>
          </a:p>
          <a:p>
            <a:pPr lvl="2"/>
            <a:r>
              <a:rPr lang="en-US" dirty="0"/>
              <a:t>Can only place </a:t>
            </a:r>
            <a:r>
              <a:rPr lang="en-US" dirty="0">
                <a:solidFill>
                  <a:schemeClr val="accent4"/>
                </a:solidFill>
              </a:rPr>
              <a:t>four</a:t>
            </a:r>
            <a:r>
              <a:rPr lang="en-US" dirty="0"/>
              <a:t> at a time</a:t>
            </a:r>
          </a:p>
          <a:p>
            <a:pPr lvl="2"/>
            <a:r>
              <a:rPr lang="en-US" dirty="0"/>
              <a:t>Can be used to break on </a:t>
            </a:r>
            <a:r>
              <a:rPr lang="en-US" dirty="0">
                <a:solidFill>
                  <a:schemeClr val="accent4"/>
                </a:solidFill>
              </a:rPr>
              <a:t>access</a:t>
            </a:r>
            <a:r>
              <a:rPr lang="en-US" dirty="0"/>
              <a:t> instead of execution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Conditional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Software breakpoints that only trigger if a </a:t>
            </a:r>
            <a:r>
              <a:rPr lang="en-US" dirty="0">
                <a:solidFill>
                  <a:schemeClr val="accent4"/>
                </a:solidFill>
              </a:rPr>
              <a:t>condition</a:t>
            </a:r>
            <a:r>
              <a:rPr lang="en-US" dirty="0"/>
              <a:t> is true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1D277-2A59-46E5-BA8C-0A5A04DDD8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45062-56D8-49C2-AB02-EE7D1A8C97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F5ED-CADF-452B-941D-CDE3CD1948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3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DD43-8AC6-4D58-9D96-558C1113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Dynamic Analysis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2A899-0172-4C1F-8FBC-20AFCC082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hlinkClick r:id="rId2"/>
              </a:rPr>
              <a:t>OllyDbg</a:t>
            </a:r>
            <a:endParaRPr lang="en-US" dirty="0"/>
          </a:p>
          <a:p>
            <a:pPr lvl="1"/>
            <a:r>
              <a:rPr lang="en-US" dirty="0"/>
              <a:t>Version 1 only supports 32-bit applications</a:t>
            </a:r>
          </a:p>
          <a:p>
            <a:pPr lvl="2"/>
            <a:r>
              <a:rPr lang="en-US" dirty="0"/>
              <a:t>Version 2 supports 64-bit and 32-bit applications</a:t>
            </a:r>
          </a:p>
          <a:p>
            <a:pPr lvl="1"/>
            <a:r>
              <a:rPr lang="en-US" dirty="0"/>
              <a:t>Extremely popular back in the day</a:t>
            </a:r>
          </a:p>
          <a:p>
            <a:r>
              <a:rPr lang="en-US" dirty="0">
                <a:hlinkClick r:id="rId3"/>
              </a:rPr>
              <a:t>Immunity Debugger</a:t>
            </a:r>
            <a:endParaRPr lang="en-US" dirty="0"/>
          </a:p>
          <a:p>
            <a:pPr lvl="1"/>
            <a:r>
              <a:rPr lang="en-US" dirty="0"/>
              <a:t>Forked version of OllyDbg 1.10</a:t>
            </a:r>
          </a:p>
          <a:p>
            <a:pPr lvl="1"/>
            <a:r>
              <a:rPr lang="en-US" dirty="0"/>
              <a:t>Supports Python scripting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>
                <a:latin typeface="Avenir"/>
                <a:hlinkClick r:id="rId4"/>
              </a:rPr>
              <a:t>WinDbg</a:t>
            </a:r>
            <a:endParaRPr lang="en-US" sz="2700" dirty="0">
              <a:latin typeface="Avenir"/>
            </a:endParaRPr>
          </a:p>
          <a:p>
            <a:pPr lvl="1"/>
            <a:r>
              <a:rPr lang="en-US" sz="2300" dirty="0"/>
              <a:t>Mainly used for Kernel level debugging</a:t>
            </a:r>
          </a:p>
          <a:p>
            <a:pPr lvl="1"/>
            <a:r>
              <a:rPr lang="en-US" sz="2300" dirty="0"/>
              <a:t>Put out by Microsoft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>
                <a:latin typeface="Avenir"/>
                <a:hlinkClick r:id="rId5"/>
              </a:rPr>
              <a:t>x64dbg</a:t>
            </a:r>
            <a:endParaRPr lang="en-US" sz="2700" dirty="0">
              <a:latin typeface="Avenir"/>
            </a:endParaRPr>
          </a:p>
          <a:p>
            <a:pPr lvl="1"/>
            <a:r>
              <a:rPr lang="en-US" sz="2300" dirty="0"/>
              <a:t>Most “modern” debugger</a:t>
            </a:r>
          </a:p>
          <a:p>
            <a:pPr lvl="1"/>
            <a:r>
              <a:rPr lang="en-US" sz="2300" dirty="0"/>
              <a:t>Has a 32-bit version as well that ships with the 64-bit versions</a:t>
            </a:r>
          </a:p>
          <a:p>
            <a:pPr lvl="1"/>
            <a:r>
              <a:rPr lang="en-US" sz="2300" dirty="0"/>
              <a:t>Ida Free</a:t>
            </a:r>
          </a:p>
          <a:p>
            <a:pPr lvl="1"/>
            <a:r>
              <a:rPr lang="en-US" sz="2300" dirty="0"/>
              <a:t>Ida free now ships with a debugger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251DD-7953-4497-BDD6-E936F93B38E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C8B7-D991-4DF5-9558-50C6258657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771C8-2553-4B71-BE27-66B14AF276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300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1E753-2164-49DD-A704-19C6BCDFE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06F25-3203-4DC0-A55D-FAC5FC7DB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ED495-BD5E-4EC7-A60C-8F5599B231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A0EF1-6071-4E99-AF20-40BE0AEDF6B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E336F-EB3C-49AF-A94E-6790BFD0D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3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7D580-8F28-4CFE-8075-BCDDF290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Windows Programs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A8FC7-99E7-4075-878E-626CDABC7F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96A91A-7995-4790-9761-F7B8686B1187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5E8FF-B9B4-4743-B39A-71FDC7802F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0E537-552F-4F1F-B184-5D9977FEF6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2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B4FD-30BE-4D55-A3A3-DB00C29EF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Windows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BC191-73F5-46CD-9B01-A3CB0FDAC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https://docs.microsoft.com/en-us/windows/win32/apiindex/windows-api-list</a:t>
            </a:r>
            <a:endParaRPr lang="en-US" dirty="0"/>
          </a:p>
          <a:p>
            <a:r>
              <a:rPr lang="en-US" dirty="0"/>
              <a:t>Sometimes referred to as win API or win32</a:t>
            </a:r>
          </a:p>
          <a:p>
            <a:r>
              <a:rPr lang="en-US" dirty="0"/>
              <a:t>Uses Hungarian notation for function identifiers</a:t>
            </a:r>
          </a:p>
          <a:p>
            <a:pPr lvl="1"/>
            <a:r>
              <a:rPr lang="en-US" dirty="0"/>
              <a:t>Using a prefix naming scheme to identify a variables type</a:t>
            </a:r>
          </a:p>
          <a:p>
            <a:pPr lvl="1"/>
            <a:r>
              <a:rPr lang="en-US" dirty="0"/>
              <a:t>WORD → w</a:t>
            </a:r>
          </a:p>
          <a:p>
            <a:pPr lvl="1"/>
            <a:r>
              <a:rPr lang="en-US" dirty="0"/>
              <a:t>DWORD → </a:t>
            </a:r>
            <a:r>
              <a:rPr lang="en-US" dirty="0" err="1"/>
              <a:t>dw</a:t>
            </a:r>
            <a:endParaRPr lang="en-US" dirty="0"/>
          </a:p>
          <a:p>
            <a:pPr lvl="1"/>
            <a:r>
              <a:rPr lang="en-US" dirty="0"/>
              <a:t>Handles → 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3121D-F089-47C6-B27B-825E45D534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FA3B-F4F6-4FB0-B3E7-938C8071DC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66EDF-BDC3-4715-AA07-C9560D214A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95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24E9-FF92-4EF0-A82D-FDE9C127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088CD-E175-4DBA-86B0-8D3E03124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Kernel32.dll</a:t>
            </a:r>
            <a:r>
              <a:rPr lang="en-US" dirty="0"/>
              <a:t>: contains </a:t>
            </a:r>
            <a:r>
              <a:rPr lang="en-US" dirty="0">
                <a:solidFill>
                  <a:schemeClr val="accent4"/>
                </a:solidFill>
              </a:rPr>
              <a:t>core functionality</a:t>
            </a:r>
            <a:r>
              <a:rPr lang="en-US" dirty="0"/>
              <a:t>. Contains memory, file and hardware manipulation</a:t>
            </a:r>
          </a:p>
          <a:p>
            <a:r>
              <a:rPr lang="en-US" dirty="0">
                <a:solidFill>
                  <a:schemeClr val="accent1"/>
                </a:solidFill>
              </a:rPr>
              <a:t>Advapi32.dll</a:t>
            </a:r>
            <a:r>
              <a:rPr lang="en-US" dirty="0"/>
              <a:t>: access to the </a:t>
            </a:r>
            <a:r>
              <a:rPr lang="en-US" dirty="0">
                <a:solidFill>
                  <a:schemeClr val="accent4"/>
                </a:solidFill>
              </a:rPr>
              <a:t>Service Manager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>
                <a:solidFill>
                  <a:schemeClr val="accent4"/>
                </a:solidFill>
              </a:rPr>
              <a:t> Registry</a:t>
            </a: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User32.dll</a:t>
            </a:r>
            <a:r>
              <a:rPr lang="en-US" dirty="0"/>
              <a:t>: contains </a:t>
            </a:r>
            <a:r>
              <a:rPr lang="en-US" dirty="0">
                <a:solidFill>
                  <a:schemeClr val="accent4"/>
                </a:solidFill>
              </a:rPr>
              <a:t>user-interface</a:t>
            </a:r>
            <a:r>
              <a:rPr lang="en-US" dirty="0"/>
              <a:t> components</a:t>
            </a:r>
          </a:p>
          <a:p>
            <a:r>
              <a:rPr lang="en-US" dirty="0">
                <a:solidFill>
                  <a:schemeClr val="accent1"/>
                </a:solidFill>
              </a:rPr>
              <a:t>Ntdll.dll</a:t>
            </a:r>
            <a:r>
              <a:rPr lang="en-US" dirty="0"/>
              <a:t>: interface to the Windows </a:t>
            </a:r>
            <a:r>
              <a:rPr lang="en-US" dirty="0">
                <a:solidFill>
                  <a:schemeClr val="accent4"/>
                </a:solidFill>
              </a:rPr>
              <a:t>kernel</a:t>
            </a:r>
          </a:p>
          <a:p>
            <a:r>
              <a:rPr lang="en-US" dirty="0">
                <a:solidFill>
                  <a:schemeClr val="accent1"/>
                </a:solidFill>
              </a:rPr>
              <a:t>WSock32.dll / Ws2_32.dll</a:t>
            </a:r>
            <a:r>
              <a:rPr lang="en-US" dirty="0"/>
              <a:t>: </a:t>
            </a:r>
            <a:r>
              <a:rPr lang="en-US" dirty="0">
                <a:solidFill>
                  <a:schemeClr val="accent4"/>
                </a:solidFill>
              </a:rPr>
              <a:t>low-level</a:t>
            </a:r>
            <a:r>
              <a:rPr lang="en-US" dirty="0"/>
              <a:t> networking DLLs</a:t>
            </a:r>
          </a:p>
          <a:p>
            <a:r>
              <a:rPr lang="en-US" dirty="0">
                <a:solidFill>
                  <a:schemeClr val="accent1"/>
                </a:solidFill>
              </a:rPr>
              <a:t>Wininet.dll</a:t>
            </a:r>
            <a:r>
              <a:rPr lang="en-US" dirty="0"/>
              <a:t>: contains </a:t>
            </a:r>
            <a:r>
              <a:rPr lang="en-US" dirty="0">
                <a:solidFill>
                  <a:schemeClr val="accent4"/>
                </a:solidFill>
              </a:rPr>
              <a:t>high-level</a:t>
            </a:r>
            <a:r>
              <a:rPr lang="en-US" dirty="0"/>
              <a:t> networking functions (HTTP, FTP)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7BD84-A667-4FD0-93A2-B45F8EA1DAA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1FF18-5F56-4CF8-91BB-7027027621D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26A7D-AC01-4E02-B8BD-6DE984602F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5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60B1-3031-4733-890C-FD3F7FB3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8C53D-946B-4EEA-8BB4-2B025B063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CreateFile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err="1">
                <a:solidFill>
                  <a:schemeClr val="accent1"/>
                </a:solidFill>
              </a:rPr>
              <a:t>ReadFile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chemeClr val="accent1"/>
                </a:solidFill>
              </a:rPr>
              <a:t>WriteFile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Most of the file system functions operate on </a:t>
            </a:r>
            <a:r>
              <a:rPr lang="en-US" dirty="0">
                <a:solidFill>
                  <a:schemeClr val="accent1"/>
                </a:solidFill>
              </a:rPr>
              <a:t>handles</a:t>
            </a:r>
          </a:p>
          <a:p>
            <a:pPr lvl="1"/>
            <a:r>
              <a:rPr lang="en-US" dirty="0"/>
              <a:t>Objects that have been </a:t>
            </a:r>
            <a:r>
              <a:rPr lang="en-US" dirty="0">
                <a:solidFill>
                  <a:schemeClr val="accent4"/>
                </a:solidFill>
              </a:rPr>
              <a:t>opened/created</a:t>
            </a:r>
            <a:r>
              <a:rPr lang="en-US" dirty="0"/>
              <a:t> by the </a:t>
            </a:r>
            <a:r>
              <a:rPr lang="en-US" dirty="0">
                <a:solidFill>
                  <a:schemeClr val="accent4"/>
                </a:solidFill>
              </a:rPr>
              <a:t>kernel</a:t>
            </a:r>
          </a:p>
          <a:p>
            <a:pPr lvl="2"/>
            <a:r>
              <a:rPr lang="en-US" dirty="0"/>
              <a:t>Windows, processes, files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70787-5480-4E89-A78F-B009CD50F5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F175F-ED40-481C-87B2-06E4CA3BA6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FC2C2-697D-487A-BCB0-B72EEBF4C4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6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99F0-D697-437D-A81E-2A3AC0A2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860E2-5717-4186-8EA6-B740F2692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5389735" cy="369417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socket</a:t>
            </a:r>
            <a:r>
              <a:rPr lang="en-US" dirty="0"/>
              <a:t>: create socket</a:t>
            </a:r>
          </a:p>
          <a:p>
            <a:r>
              <a:rPr lang="en-US" dirty="0">
                <a:solidFill>
                  <a:schemeClr val="accent1"/>
                </a:solidFill>
              </a:rPr>
              <a:t>bind</a:t>
            </a:r>
            <a:r>
              <a:rPr lang="en-US" dirty="0"/>
              <a:t>: attach a socket to a port</a:t>
            </a:r>
          </a:p>
          <a:p>
            <a:r>
              <a:rPr lang="en-US" dirty="0">
                <a:solidFill>
                  <a:schemeClr val="accent1"/>
                </a:solidFill>
              </a:rPr>
              <a:t>listen</a:t>
            </a:r>
            <a:r>
              <a:rPr lang="en-US" dirty="0"/>
              <a:t>: setup socket to listen for incoming connections</a:t>
            </a:r>
          </a:p>
          <a:p>
            <a:r>
              <a:rPr lang="en-US" dirty="0">
                <a:solidFill>
                  <a:schemeClr val="accent1"/>
                </a:solidFill>
              </a:rPr>
              <a:t>accept</a:t>
            </a:r>
            <a:r>
              <a:rPr lang="en-US" dirty="0"/>
              <a:t>: opens a connection to a remote socket</a:t>
            </a:r>
          </a:p>
          <a:p>
            <a:r>
              <a:rPr lang="en-US" dirty="0">
                <a:solidFill>
                  <a:schemeClr val="accent1"/>
                </a:solidFill>
              </a:rPr>
              <a:t>connect</a:t>
            </a:r>
            <a:r>
              <a:rPr lang="en-US" dirty="0"/>
              <a:t>: opens a connection to a remote socket; remote socket must be listening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recv</a:t>
            </a:r>
            <a:r>
              <a:rPr lang="en-US" dirty="0"/>
              <a:t>: receives data from socket</a:t>
            </a:r>
          </a:p>
          <a:p>
            <a:r>
              <a:rPr lang="en-US" dirty="0">
                <a:solidFill>
                  <a:schemeClr val="accent1"/>
                </a:solidFill>
              </a:rPr>
              <a:t>send</a:t>
            </a:r>
            <a:r>
              <a:rPr lang="en-US" dirty="0"/>
              <a:t>: sends data to socket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5CAE3-65E1-4D34-8242-6093F835A1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949C7-B5CA-4267-B5B4-1A6A8377263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D0A73-DFA9-445F-943F-09678BD8F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85FB2-A9AC-4EB4-A66D-EC395D742FC9}"/>
              </a:ext>
            </a:extLst>
          </p:cNvPr>
          <p:cNvSpPr txBox="1"/>
          <p:nvPr/>
        </p:nvSpPr>
        <p:spPr>
          <a:xfrm>
            <a:off x="6732610" y="2608651"/>
            <a:ext cx="4537165" cy="212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accent1"/>
                </a:solidFill>
                <a:latin typeface="Avenir"/>
                <a:sym typeface="Avenir"/>
              </a:rPr>
              <a:t>InternetOpen</a:t>
            </a:r>
            <a:r>
              <a:rPr lang="en-US" sz="1800" dirty="0">
                <a:solidFill>
                  <a:schemeClr val="tx1"/>
                </a:solidFill>
                <a:latin typeface="Avenir"/>
                <a:sym typeface="Avenir"/>
              </a:rPr>
              <a:t>: create connection to internet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accent1"/>
                </a:solidFill>
                <a:latin typeface="Avenir"/>
                <a:sym typeface="Avenir"/>
              </a:rPr>
              <a:t>InternetOpenUrl</a:t>
            </a:r>
            <a:r>
              <a:rPr lang="en-US" sz="1800" dirty="0">
                <a:solidFill>
                  <a:schemeClr val="tx1"/>
                </a:solidFill>
                <a:latin typeface="Avenir"/>
                <a:sym typeface="Avenir"/>
              </a:rPr>
              <a:t>: connect to a specific URL</a:t>
            </a:r>
          </a:p>
          <a:p>
            <a:pPr marL="45720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accent1"/>
                </a:solidFill>
                <a:latin typeface="Avenir"/>
                <a:sym typeface="Avenir"/>
              </a:rPr>
              <a:t>InternetReadFile</a:t>
            </a:r>
            <a:r>
              <a:rPr lang="en-US" sz="1800" dirty="0">
                <a:solidFill>
                  <a:schemeClr val="tx1"/>
                </a:solidFill>
                <a:latin typeface="Avenir"/>
                <a:sym typeface="Avenir"/>
              </a:rPr>
              <a:t>: like </a:t>
            </a:r>
            <a:r>
              <a:rPr lang="en-US" sz="1800" dirty="0" err="1">
                <a:solidFill>
                  <a:schemeClr val="tx1"/>
                </a:solidFill>
                <a:latin typeface="Avenir"/>
                <a:sym typeface="Avenir"/>
              </a:rPr>
              <a:t>ReadFile</a:t>
            </a:r>
            <a:r>
              <a:rPr lang="en-US" sz="1800" dirty="0">
                <a:solidFill>
                  <a:schemeClr val="tx1"/>
                </a:solidFill>
                <a:latin typeface="Avenir"/>
                <a:sym typeface="Avenir"/>
              </a:rPr>
              <a:t> but for files on the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88260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62E0-4AC4-4AE7-9290-BADC9414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vs User-Mode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01851-52CC-4203-9ABB-ACB6FEB4D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7082930" cy="369417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Windows uses </a:t>
            </a:r>
            <a:r>
              <a:rPr lang="en-US" dirty="0">
                <a:solidFill>
                  <a:schemeClr val="accent4"/>
                </a:solidFill>
              </a:rPr>
              <a:t>two</a:t>
            </a:r>
            <a:r>
              <a:rPr lang="en-US" dirty="0"/>
              <a:t> privilege levels: kernel-mode and user-mode</a:t>
            </a:r>
          </a:p>
          <a:p>
            <a:r>
              <a:rPr lang="en-US" dirty="0">
                <a:solidFill>
                  <a:schemeClr val="accent1"/>
                </a:solidFill>
              </a:rPr>
              <a:t>User-mode</a:t>
            </a:r>
            <a:r>
              <a:rPr lang="en-US" dirty="0"/>
              <a:t>: where applications run</a:t>
            </a:r>
          </a:p>
          <a:p>
            <a:pPr lvl="1"/>
            <a:r>
              <a:rPr lang="en-US" dirty="0"/>
              <a:t>Each process has its </a:t>
            </a:r>
            <a:r>
              <a:rPr lang="en-US" dirty="0">
                <a:solidFill>
                  <a:schemeClr val="accent4"/>
                </a:solidFill>
              </a:rPr>
              <a:t>own memory space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Cannot</a:t>
            </a:r>
            <a:r>
              <a:rPr lang="en-US" dirty="0"/>
              <a:t> access hardware directly</a:t>
            </a:r>
          </a:p>
          <a:p>
            <a:pPr lvl="1"/>
            <a:r>
              <a:rPr lang="en-US" dirty="0"/>
              <a:t>Crashes are </a:t>
            </a:r>
            <a:r>
              <a:rPr lang="en-US" dirty="0">
                <a:solidFill>
                  <a:schemeClr val="accent4"/>
                </a:solidFill>
              </a:rPr>
              <a:t>recoverable</a:t>
            </a:r>
          </a:p>
          <a:p>
            <a:r>
              <a:rPr lang="en-US" dirty="0">
                <a:solidFill>
                  <a:schemeClr val="accent1"/>
                </a:solidFill>
              </a:rPr>
              <a:t>Kernel-mode</a:t>
            </a:r>
            <a:r>
              <a:rPr lang="en-US" dirty="0">
                <a:solidFill>
                  <a:schemeClr val="tx1"/>
                </a:solidFill>
              </a:rPr>
              <a:t>: where OS and driver code run</a:t>
            </a:r>
          </a:p>
          <a:p>
            <a:pPr lvl="1"/>
            <a:r>
              <a:rPr lang="en-US" dirty="0"/>
              <a:t>Each process </a:t>
            </a:r>
            <a:r>
              <a:rPr lang="en-US" dirty="0">
                <a:solidFill>
                  <a:schemeClr val="accent4"/>
                </a:solidFill>
              </a:rPr>
              <a:t>shares resources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>
                <a:solidFill>
                  <a:schemeClr val="accent4"/>
                </a:solidFill>
              </a:rPr>
              <a:t> memory</a:t>
            </a:r>
          </a:p>
          <a:p>
            <a:pPr lvl="1"/>
            <a:r>
              <a:rPr lang="en-US" dirty="0"/>
              <a:t>Crashes are </a:t>
            </a:r>
            <a:r>
              <a:rPr lang="en-US" dirty="0">
                <a:solidFill>
                  <a:schemeClr val="accent4"/>
                </a:solidFill>
              </a:rPr>
              <a:t>unrecoverable</a:t>
            </a:r>
            <a:r>
              <a:rPr lang="en-US" dirty="0"/>
              <a:t> (blue screen of death)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 distinction </a:t>
            </a:r>
            <a:r>
              <a:rPr lang="en-US" dirty="0"/>
              <a:t>between processes running between privileged or unprivileged users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25228-407B-499B-A3CB-2DB0B9EBC6A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A3DAC-B620-4F43-BAA7-766E7BF1AC2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2483-1719-48FB-902B-6082A7E1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89710C2-FE65-4DA0-AE39-FC0891687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919" y="3107311"/>
            <a:ext cx="3288354" cy="243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41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91EC-9A4C-4C14-BC10-853E5E87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EC8CA-7F9F-41A1-BE37-B16DA79BA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5668409" cy="369417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en-US">
                <a:solidFill>
                  <a:schemeClr val="accent1"/>
                </a:solidFill>
              </a:rPr>
              <a:t>ative </a:t>
            </a:r>
            <a:r>
              <a:rPr lang="en-US" dirty="0">
                <a:solidFill>
                  <a:schemeClr val="accent1"/>
                </a:solidFill>
              </a:rPr>
              <a:t>API</a:t>
            </a:r>
            <a:r>
              <a:rPr lang="en-US" dirty="0"/>
              <a:t>: lower-level interface for interacting with Windows</a:t>
            </a:r>
          </a:p>
          <a:p>
            <a:r>
              <a:rPr lang="en-US" dirty="0"/>
              <a:t>user applications can access system DLL’s which call ntdll.dll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ntdll.dll </a:t>
            </a:r>
            <a:r>
              <a:rPr lang="en-US" dirty="0">
                <a:solidFill>
                  <a:schemeClr val="accent4"/>
                </a:solidFill>
              </a:rPr>
              <a:t>exports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the native API that handles interactions between user space and kernel space</a:t>
            </a:r>
          </a:p>
          <a:p>
            <a:pPr lvl="1"/>
            <a:r>
              <a:rPr lang="en-US" dirty="0"/>
              <a:t>native API is </a:t>
            </a:r>
            <a:r>
              <a:rPr lang="en-US" dirty="0">
                <a:solidFill>
                  <a:schemeClr val="accent4"/>
                </a:solidFill>
              </a:rPr>
              <a:t>implemented</a:t>
            </a:r>
            <a:r>
              <a:rPr lang="en-US" dirty="0"/>
              <a:t> in ntoskrnl.exe but </a:t>
            </a:r>
            <a:r>
              <a:rPr lang="en-US" dirty="0">
                <a:solidFill>
                  <a:schemeClr val="accent4"/>
                </a:solidFill>
              </a:rPr>
              <a:t>exposed</a:t>
            </a:r>
            <a:r>
              <a:rPr lang="en-US" dirty="0"/>
              <a:t> to user mode by ntdll.dll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undocumented</a:t>
            </a:r>
          </a:p>
          <a:p>
            <a:r>
              <a:rPr lang="en-US" dirty="0"/>
              <a:t>programs are not </a:t>
            </a:r>
            <a:r>
              <a:rPr lang="en-US" i="1" dirty="0">
                <a:solidFill>
                  <a:schemeClr val="accent4"/>
                </a:solidFill>
              </a:rPr>
              <a:t>supposed</a:t>
            </a:r>
            <a:r>
              <a:rPr lang="en-US" dirty="0"/>
              <a:t> to call ntdll.dll directly, but nothing in the OS will prevent programs from doing so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DDFD0-4E1B-4C1A-9172-1FF7AF00DC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9142B-92B5-4565-A08C-7EF71D9B9C7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ECC9D-9CC9-40A5-A929-CF98F8FD2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6555C1-D823-43DC-94E0-EEF86E58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086" y="2478024"/>
            <a:ext cx="3921728" cy="33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9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A6824-F54B-48D1-8095-402ABA32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31ABA-B44E-4755-A93D-63867B17BE7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96A91A-7995-4790-9761-F7B8686B1187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80AD8F-F514-4CD1-B89B-FBF037B23F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D353D-A177-48D5-8D84-F549895133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47694"/>
      </p:ext>
    </p:extLst>
  </p:cSld>
  <p:clrMapOvr>
    <a:masterClrMapping/>
  </p:clrMapOvr>
</p:sld>
</file>

<file path=ppt/theme/theme1.xml><?xml version="1.0" encoding="utf-8"?>
<a:theme xmlns:a="http://schemas.openxmlformats.org/drawingml/2006/main" name="snow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ow" id="{CFC5258F-DBE4-491C-B074-F51103C2447D}" vid="{83561A2A-76A3-4C19-9B9E-44BC6DFD6BF8}"/>
    </a:ext>
  </a:extLst>
</a:theme>
</file>

<file path=ppt/theme/theme2.xml><?xml version="1.0" encoding="utf-8"?>
<a:theme xmlns:a="http://schemas.openxmlformats.org/drawingml/2006/main" name="Default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now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ow" id="{5A36DFE0-2674-4F17-92D3-6B53CD68451B}" vid="{DFA88182-C019-47CD-8642-C7896C6CE64D}"/>
    </a:ext>
  </a:extLst>
</a:theme>
</file>

<file path=ppt/theme/theme4.xml><?xml version="1.0" encoding="utf-8"?>
<a:theme xmlns:a="http://schemas.openxmlformats.org/drawingml/2006/main" name="1_Default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snow</Template>
  <TotalTime>611</TotalTime>
  <Words>733</Words>
  <Application>Microsoft Office PowerPoint</Application>
  <PresentationFormat>Widescreen</PresentationFormat>
  <Paragraphs>158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</vt:lpstr>
      <vt:lpstr>Calibri</vt:lpstr>
      <vt:lpstr>snow</vt:lpstr>
      <vt:lpstr>Default</vt:lpstr>
      <vt:lpstr>1_snow</vt:lpstr>
      <vt:lpstr>1_Default</vt:lpstr>
      <vt:lpstr>Introduction to Windows API and Dynamic Analysis</vt:lpstr>
      <vt:lpstr>Analyzing Windows Programs</vt:lpstr>
      <vt:lpstr>The Windows API</vt:lpstr>
      <vt:lpstr>Common DLLs</vt:lpstr>
      <vt:lpstr>File System Functions</vt:lpstr>
      <vt:lpstr>Networking Functions</vt:lpstr>
      <vt:lpstr>Kernel vs User-Mode</vt:lpstr>
      <vt:lpstr>Native API</vt:lpstr>
      <vt:lpstr>Dynamic Analysis</vt:lpstr>
      <vt:lpstr>Process</vt:lpstr>
      <vt:lpstr>Basic Dynamic Analysis Tools</vt:lpstr>
      <vt:lpstr>Debugging</vt:lpstr>
      <vt:lpstr>Kernel-mode vs User-mode Debugging</vt:lpstr>
      <vt:lpstr>Breakpoints</vt:lpstr>
      <vt:lpstr>Advanced Dynamic Analysis Tools</vt:lpstr>
      <vt:lpstr>Debugger 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Binary</dc:title>
  <dc:creator>Jordan Sosnowski</dc:creator>
  <cp:lastModifiedBy>Jordan Sosnowski</cp:lastModifiedBy>
  <cp:revision>104</cp:revision>
  <dcterms:created xsi:type="dcterms:W3CDTF">2021-02-14T21:30:55Z</dcterms:created>
  <dcterms:modified xsi:type="dcterms:W3CDTF">2021-03-09T16:49:42Z</dcterms:modified>
</cp:coreProperties>
</file>